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AC635-F5C3-C144-A3E9-D896F4F83500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31F33-2D92-E142-895D-75A0814A9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16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9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7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20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35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0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63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38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91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04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07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98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73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9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1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09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21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8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2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937B9-28EB-B04B-A0C3-0745D5F297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6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8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0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2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2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0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9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0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2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5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0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6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483D0-BFEC-D848-BFF6-801A10FDDE85}" type="datetimeFigureOut">
              <a:rPr lang="en-US" smtClean="0"/>
              <a:t>12-05-27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13153-5D1B-8F4A-BD2E-47B56E91E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41" y="1389529"/>
            <a:ext cx="6371516" cy="51995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3472" y="408538"/>
            <a:ext cx="215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</a:t>
            </a:r>
            <a:endParaRPr lang="en-US" sz="4000" b="1" dirty="0">
              <a:solidFill>
                <a:srgbClr val="E87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9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853" y="173841"/>
            <a:ext cx="6534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Action Potentials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8829" y="121490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0762" y="1226870"/>
            <a:ext cx="852620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sz="2400" dirty="0" smtClean="0"/>
              <a:t>Means of communication between neurons</a:t>
            </a:r>
          </a:p>
          <a:p>
            <a:pPr marL="285750" lvl="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Electrical signal that passes along the </a:t>
            </a:r>
            <a:r>
              <a:rPr lang="en-US" sz="2400" dirty="0" smtClean="0"/>
              <a:t>axon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lvl="0" indent="-285750">
              <a:buFont typeface="Arial"/>
              <a:buChar char="•"/>
            </a:pPr>
            <a:r>
              <a:rPr lang="en-US" sz="2400" dirty="0" smtClean="0"/>
              <a:t>Involves rapid changes </a:t>
            </a:r>
            <a:r>
              <a:rPr lang="en-US" sz="2400" dirty="0"/>
              <a:t>in membrane </a:t>
            </a:r>
            <a:r>
              <a:rPr lang="en-US" sz="2400" dirty="0" smtClean="0"/>
              <a:t>potential: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 smtClean="0"/>
              <a:t>Depolarization</a:t>
            </a:r>
            <a:r>
              <a:rPr lang="en-US" sz="2400" dirty="0"/>
              <a:t>: membrane potential becomes more </a:t>
            </a:r>
            <a:r>
              <a:rPr lang="en-US" sz="2400" dirty="0" smtClean="0"/>
              <a:t>positive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 smtClean="0"/>
              <a:t>Hyperpolarization</a:t>
            </a:r>
            <a:r>
              <a:rPr lang="en-US" sz="2400" dirty="0"/>
              <a:t>: membrane potential becomes more </a:t>
            </a:r>
            <a:r>
              <a:rPr lang="en-US" sz="2400" dirty="0" smtClean="0"/>
              <a:t>negative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 smtClean="0"/>
              <a:t>Caused </a:t>
            </a:r>
            <a:r>
              <a:rPr lang="en-US" sz="2400" dirty="0"/>
              <a:t>by the movement of ions across the </a:t>
            </a:r>
            <a:r>
              <a:rPr lang="en-US" sz="2400" dirty="0" smtClean="0"/>
              <a:t>membrane</a:t>
            </a:r>
          </a:p>
          <a:p>
            <a:pPr lvl="0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9542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h03fig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6"/>
          <a:stretch>
            <a:fillRect/>
          </a:stretch>
        </p:blipFill>
        <p:spPr bwMode="auto">
          <a:xfrm>
            <a:off x="4312028" y="1504824"/>
            <a:ext cx="4831972" cy="370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2243" y="229064"/>
            <a:ext cx="5555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Ion Channels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6097" y="1504824"/>
            <a:ext cx="4035931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/>
              <a:t>Are protein molecules located in the cell membrane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Contain a pore where ions pass through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/>
              <a:t>Pore can be selective or non-selective for particular 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/>
              <a:t>Pore can be gated (need a specific signal to allow flow of ions)</a:t>
            </a:r>
          </a:p>
          <a:p>
            <a:pPr lvl="1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6465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683" y="1297284"/>
            <a:ext cx="85784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Voltage-gated ion channels are important for action </a:t>
            </a:r>
            <a:r>
              <a:rPr lang="en-US" sz="2400" dirty="0" smtClean="0"/>
              <a:t>potential generation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The channel is only open when membrane potential reaches a certain voltage (threshold potential)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Ex. Voltage-gated Na+ channels are open when membrane potential is depolarized from -70mV to -50mV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502" y="229064"/>
            <a:ext cx="90665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Voltage-Gated Ion Channels</a:t>
            </a:r>
            <a:endParaRPr lang="en-US" sz="4000" b="1" dirty="0">
              <a:solidFill>
                <a:srgbClr val="E87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0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ch04fig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338" y="2601912"/>
            <a:ext cx="7600950" cy="4256088"/>
          </a:xfrm>
          <a:prstGeom prst="rect">
            <a:avLst/>
          </a:prstGeom>
          <a:noFill/>
          <a:ln/>
        </p:spPr>
      </p:pic>
      <p:sp>
        <p:nvSpPr>
          <p:cNvPr id="3" name="Rectangle 2"/>
          <p:cNvSpPr/>
          <p:nvPr/>
        </p:nvSpPr>
        <p:spPr>
          <a:xfrm>
            <a:off x="294343" y="729864"/>
            <a:ext cx="88496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600" dirty="0" smtClean="0"/>
              <a:t>Dendrites receive signals from terminals of other neurons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 smtClean="0"/>
              <a:t>If sufficient excitatory signals arrive then neuron will be depolarized to the threshold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/>
              <a:t>V</a:t>
            </a:r>
            <a:r>
              <a:rPr lang="en-US" sz="1600" dirty="0" smtClean="0"/>
              <a:t>oltage</a:t>
            </a:r>
            <a:r>
              <a:rPr lang="en-US" sz="1600" dirty="0"/>
              <a:t>-gated Na+ </a:t>
            </a:r>
            <a:r>
              <a:rPr lang="en-US" sz="1600" dirty="0" smtClean="0"/>
              <a:t>channels will open = Na</a:t>
            </a:r>
            <a:r>
              <a:rPr lang="en-US" sz="1600" dirty="0"/>
              <a:t>+ </a:t>
            </a:r>
            <a:r>
              <a:rPr lang="en-US" sz="1600" dirty="0" smtClean="0"/>
              <a:t>enters cell = further depolarization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 smtClean="0"/>
              <a:t>Voltage-gated K+ channels open slowly =  K+ begins to exit cell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 smtClean="0"/>
              <a:t>Na+ channels inactivate = no more Na+ entry, but continued K+ efflux= repolarization/hyperpolarization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600" dirty="0" smtClean="0"/>
              <a:t>K+ channels inactivate = return to resting membrane potential</a:t>
            </a:r>
            <a:endParaRPr lang="en-US" sz="1600" dirty="0"/>
          </a:p>
          <a:p>
            <a:pPr lvl="0"/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283853" y="21978"/>
            <a:ext cx="6534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Action Potentials</a:t>
            </a:r>
            <a:endParaRPr lang="en-US" sz="4000" b="1" dirty="0">
              <a:solidFill>
                <a:srgbClr val="E87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08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853" y="333571"/>
            <a:ext cx="6350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Neurotransmitter Release</a:t>
            </a:r>
            <a:endParaRPr lang="en-US" sz="4000" b="1" dirty="0">
              <a:solidFill>
                <a:srgbClr val="E87F33"/>
              </a:solidFill>
            </a:endParaRPr>
          </a:p>
        </p:txBody>
      </p:sp>
      <p:pic>
        <p:nvPicPr>
          <p:cNvPr id="3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800"/>
            <a:ext cx="6781800" cy="531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57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853" y="333571"/>
            <a:ext cx="63502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Neurotransmitter Release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556" y="1382889"/>
            <a:ext cx="817033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When action potential reaches terminals </a:t>
            </a:r>
            <a:r>
              <a:rPr lang="en-US" sz="2000" dirty="0" smtClean="0">
                <a:sym typeface="Wingdings"/>
              </a:rPr>
              <a:t> neurotransmitter release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Vesicles containing neurotransmitters fuse to membrane terminal of presynaptic neuron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ym typeface="Wingdings"/>
              </a:rPr>
              <a:t>Neurotransmitters are released into </a:t>
            </a:r>
            <a:r>
              <a:rPr lang="en-US" sz="2000" u="sng" dirty="0">
                <a:sym typeface="Wingdings"/>
              </a:rPr>
              <a:t>synaptic cleft:</a:t>
            </a:r>
            <a:r>
              <a:rPr lang="en-US" sz="2000" dirty="0">
                <a:sym typeface="Wingdings"/>
              </a:rPr>
              <a:t> space between terminal of presynaptic neuron and dendrite of postsynaptic neuron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ym typeface="Wingdings"/>
              </a:rPr>
              <a:t>Neurotransmitters bind to specific receptors located on dendrites of postsynaptic neuron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sym typeface="Wingding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sym typeface="Wingdings"/>
              </a:rPr>
              <a:t>Signal is terminated once neurotransmitters are cleared from synaptic cleft by: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ym typeface="Wingdings"/>
              </a:rPr>
              <a:t>Enzyme deactivation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ym typeface="Wingdings"/>
              </a:rPr>
              <a:t>Reuptake into the presynaptic terminal through transporter proteins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ym typeface="Wingdings"/>
              </a:rPr>
              <a:t>Diffusion out of the synaptic cleft</a:t>
            </a:r>
          </a:p>
        </p:txBody>
      </p:sp>
    </p:spTree>
    <p:extLst>
      <p:ext uri="{BB962C8B-B14F-4D97-AF65-F5344CB8AC3E}">
        <p14:creationId xmlns:p14="http://schemas.microsoft.com/office/powerpoint/2010/main" val="203331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853" y="225728"/>
            <a:ext cx="5861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Neurotransmitter Types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8390" y="1360963"/>
            <a:ext cx="860560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err="1" smtClean="0">
                <a:sym typeface="Wingdings"/>
              </a:rPr>
              <a:t>Achetylcholine</a:t>
            </a:r>
            <a:endParaRPr lang="en-US" sz="2400" dirty="0">
              <a:sym typeface="Wingdings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ym typeface="Wingdings"/>
              </a:rPr>
              <a:t>Motor control, attention, learning, sleep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ym typeface="Wingdings"/>
              </a:rPr>
              <a:t>Norepinephrine/Epinephrine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ym typeface="Wingdings"/>
              </a:rPr>
              <a:t>Alertness, vigilance, mobilizes energy reserves</a:t>
            </a:r>
            <a:endParaRPr lang="en-US" sz="2400" dirty="0" smtClean="0">
              <a:sym typeface="Wingding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ym typeface="Wingdings"/>
              </a:rPr>
              <a:t>Serotonin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ym typeface="Wingdings"/>
              </a:rPr>
              <a:t>Mood, aggression, impulse control</a:t>
            </a:r>
            <a:endParaRPr lang="en-US" sz="2400" dirty="0" smtClean="0">
              <a:sym typeface="Wingding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ym typeface="Wingdings"/>
              </a:rPr>
              <a:t>Dopamine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ym typeface="Wingdings"/>
              </a:rPr>
              <a:t>Motor control, motivation, reward processing</a:t>
            </a:r>
            <a:endParaRPr lang="en-US" sz="2400" dirty="0" smtClean="0">
              <a:sym typeface="Wingding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ym typeface="Wingdings"/>
              </a:rPr>
              <a:t>GABA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ym typeface="Wingdings"/>
              </a:rPr>
              <a:t>Primary inhibitory neurotransmitter (decreases action potential probability)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ym typeface="Wingdings"/>
              </a:rPr>
              <a:t>Glutamate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sym typeface="Wingdings"/>
              </a:rPr>
              <a:t>Primary excitatory neurotransmitter (increases action potential probability)</a:t>
            </a:r>
          </a:p>
        </p:txBody>
      </p:sp>
    </p:spTree>
    <p:extLst>
      <p:ext uri="{BB962C8B-B14F-4D97-AF65-F5344CB8AC3E}">
        <p14:creationId xmlns:p14="http://schemas.microsoft.com/office/powerpoint/2010/main" val="939694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4488" y="225728"/>
            <a:ext cx="7621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Summary of Neurotransmission</a:t>
            </a:r>
            <a:endParaRPr lang="en-US" sz="4000" b="1" dirty="0">
              <a:solidFill>
                <a:srgbClr val="E87F3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1460500"/>
            <a:ext cx="60579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5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853" y="225728"/>
            <a:ext cx="5576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Major Brain Structures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454" y="1314824"/>
            <a:ext cx="464274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Cerebellum (“little brain”): 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fine motor control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balance</a:t>
            </a:r>
          </a:p>
          <a:p>
            <a:endParaRPr lang="en-US" sz="2800" dirty="0"/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25" y="1738371"/>
            <a:ext cx="6409764" cy="538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853" y="225728"/>
            <a:ext cx="5576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Major Brain Structures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118" y="1314824"/>
            <a:ext cx="811219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Brainstem: </a:t>
            </a:r>
            <a:r>
              <a:rPr lang="en-US" sz="2400" dirty="0" smtClean="0"/>
              <a:t>areas for maintaining life and consciousness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Midbrain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endParaRPr lang="en-US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Pons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smtClean="0"/>
              <a:t>Medulla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873" y="1748118"/>
            <a:ext cx="6125127" cy="49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9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6766" y="408538"/>
            <a:ext cx="3855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Types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3512" y="1311546"/>
            <a:ext cx="6847215" cy="5324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 main types: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Sensory neurons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Have afferent projections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Bring in sensory information from outside world to brain</a:t>
            </a:r>
          </a:p>
          <a:p>
            <a:pPr marL="742950" lvl="1" indent="-28575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Motor neurons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Have efferent projections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Transmit signals from brain to muscles</a:t>
            </a:r>
          </a:p>
          <a:p>
            <a:pPr marL="742950" lvl="1" indent="-28575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Interneurons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Communication within brain (local interneurons communicate within a given brain structure)</a:t>
            </a:r>
          </a:p>
        </p:txBody>
      </p:sp>
    </p:spTree>
    <p:extLst>
      <p:ext uri="{BB962C8B-B14F-4D97-AF65-F5344CB8AC3E}">
        <p14:creationId xmlns:p14="http://schemas.microsoft.com/office/powerpoint/2010/main" val="318804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999" y="1314824"/>
            <a:ext cx="809776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Subcortical structures: emotions and basic drives</a:t>
            </a:r>
          </a:p>
          <a:p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Hypothalamus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Thalamus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Amygdala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Hippocampus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Basal Ganglia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283853" y="225728"/>
            <a:ext cx="5576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Major Brain Structures</a:t>
            </a:r>
            <a:endParaRPr lang="en-US" sz="4000" b="1" dirty="0">
              <a:solidFill>
                <a:srgbClr val="E87F3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957" y="1991658"/>
            <a:ext cx="51943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1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3853" y="225728"/>
            <a:ext cx="5576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Major Brain Structures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999" y="1314824"/>
            <a:ext cx="6880634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Cerebral Cortex: complex mental activity</a:t>
            </a:r>
          </a:p>
          <a:p>
            <a:endParaRPr lang="en-US" sz="2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Occipital lobe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Parietal lobe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Temporal lobe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Frontal lobe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4" y="1879600"/>
            <a:ext cx="5842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5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5999" y="408538"/>
            <a:ext cx="8047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Structure and Function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6439" y="1414463"/>
            <a:ext cx="4224233" cy="4585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 main structures:</a:t>
            </a:r>
          </a:p>
          <a:p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Dendrites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Cell body (soma)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Axon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Terminal </a:t>
            </a:r>
            <a:r>
              <a:rPr lang="en-US" sz="2400" dirty="0" err="1" smtClean="0"/>
              <a:t>Boutons</a:t>
            </a:r>
            <a:r>
              <a:rPr lang="en-US" sz="2400" dirty="0" smtClean="0"/>
              <a:t> (buttons)</a:t>
            </a:r>
            <a:endParaRPr lang="en-US" sz="2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414463"/>
            <a:ext cx="4048125" cy="544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86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999" y="408538"/>
            <a:ext cx="8047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Structure and Function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0242" y="1293465"/>
            <a:ext cx="418287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1. Dendrites</a:t>
            </a:r>
          </a:p>
          <a:p>
            <a:endParaRPr lang="en-US" sz="2400" dirty="0" smtClean="0">
              <a:latin typeface="+mj-lt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CA" sz="2400" dirty="0" smtClean="0">
                <a:latin typeface="+mj-lt"/>
              </a:rPr>
              <a:t>extend </a:t>
            </a:r>
            <a:r>
              <a:rPr lang="en-CA" sz="2400" dirty="0">
                <a:latin typeface="+mj-lt"/>
              </a:rPr>
              <a:t>from soma like branches</a:t>
            </a:r>
          </a:p>
          <a:p>
            <a:pPr>
              <a:defRPr/>
            </a:pPr>
            <a:endParaRPr lang="en-CA" sz="2400" dirty="0">
              <a:latin typeface="+mj-lt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CA" sz="2400" dirty="0" smtClean="0">
                <a:latin typeface="+mj-lt"/>
              </a:rPr>
              <a:t>receive </a:t>
            </a:r>
            <a:r>
              <a:rPr lang="en-CA" sz="2400" dirty="0">
                <a:latin typeface="+mj-lt"/>
              </a:rPr>
              <a:t>information from other neurons </a:t>
            </a:r>
            <a:r>
              <a:rPr lang="en-CA" sz="2400" dirty="0" smtClean="0">
                <a:latin typeface="+mj-lt"/>
              </a:rPr>
              <a:t>(i.e., the “</a:t>
            </a:r>
            <a:r>
              <a:rPr lang="en-CA" sz="2400" u="sng" dirty="0">
                <a:latin typeface="+mj-lt"/>
              </a:rPr>
              <a:t>antennae</a:t>
            </a:r>
            <a:r>
              <a:rPr lang="en-CA" sz="2400" dirty="0">
                <a:latin typeface="+mj-lt"/>
              </a:rPr>
              <a:t>” of the system)</a:t>
            </a:r>
          </a:p>
          <a:p>
            <a:pPr>
              <a:defRPr/>
            </a:pPr>
            <a:endParaRPr lang="en-CA" sz="2400" dirty="0">
              <a:latin typeface="+mj-lt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CA" sz="2400" dirty="0" smtClean="0">
                <a:latin typeface="+mj-lt"/>
              </a:rPr>
              <a:t>covered </a:t>
            </a:r>
            <a:r>
              <a:rPr lang="en-CA" sz="2400" dirty="0">
                <a:latin typeface="+mj-lt"/>
              </a:rPr>
              <a:t>with receptors </a:t>
            </a:r>
            <a:r>
              <a:rPr lang="en-CA" sz="2400" dirty="0">
                <a:latin typeface="+mj-lt"/>
                <a:sym typeface="Wingdings" charset="0"/>
              </a:rPr>
              <a:t>(</a:t>
            </a:r>
            <a:r>
              <a:rPr lang="en-CA" sz="2400" dirty="0">
                <a:latin typeface="+mj-lt"/>
              </a:rPr>
              <a:t>protein molecules that detect neurotransmitters)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/>
              <a:buChar char="•"/>
            </a:pPr>
            <a:endParaRPr lang="en-US" sz="2800" dirty="0" smtClean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1414463"/>
            <a:ext cx="4048125" cy="544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18240" y="1836163"/>
            <a:ext cx="911122" cy="289921"/>
          </a:xfrm>
          <a:prstGeom prst="rect">
            <a:avLst/>
          </a:prstGeom>
          <a:noFill/>
          <a:ln>
            <a:solidFill>
              <a:srgbClr val="F1412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2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999" y="408538"/>
            <a:ext cx="8047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Structure and Function</a:t>
            </a:r>
            <a:endParaRPr lang="en-US" sz="4000" b="1" dirty="0">
              <a:solidFill>
                <a:srgbClr val="E87F33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719" y="1299420"/>
            <a:ext cx="4220281" cy="555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999" y="1299420"/>
            <a:ext cx="4072437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 Soma (cell body)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Contains organelles (nucleus, mitochondria, endoplasmic reticulum, </a:t>
            </a:r>
            <a:r>
              <a:rPr lang="en-US" sz="2400" dirty="0" err="1" smtClean="0"/>
              <a:t>golgi</a:t>
            </a:r>
            <a:r>
              <a:rPr lang="en-US" sz="2400" dirty="0" smtClean="0"/>
              <a:t> apparatus) 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Site of protein synthesis, energy production for cell activity, integration of signals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978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5999" y="0"/>
            <a:ext cx="8047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Structure and Function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999" y="707886"/>
            <a:ext cx="4679850" cy="612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CA" sz="2800" dirty="0"/>
              <a:t>3. </a:t>
            </a:r>
            <a:r>
              <a:rPr lang="en-CA" sz="2800" dirty="0" smtClean="0"/>
              <a:t>Axon</a:t>
            </a:r>
          </a:p>
          <a:p>
            <a:pPr>
              <a:defRPr/>
            </a:pPr>
            <a:endParaRPr lang="en-CA" sz="2800" dirty="0"/>
          </a:p>
          <a:p>
            <a:pPr marL="342900" indent="-342900">
              <a:buFont typeface="Arial"/>
              <a:buChar char="•"/>
              <a:defRPr/>
            </a:pPr>
            <a:r>
              <a:rPr lang="en-US" sz="2400" dirty="0"/>
              <a:t>L</a:t>
            </a:r>
            <a:r>
              <a:rPr lang="en-CA" sz="2400" dirty="0" err="1"/>
              <a:t>ong</a:t>
            </a:r>
            <a:r>
              <a:rPr lang="en-CA" sz="2400" dirty="0"/>
              <a:t> narrow </a:t>
            </a:r>
            <a:r>
              <a:rPr lang="en-CA" sz="2400" dirty="0" smtClean="0"/>
              <a:t>outgrowth</a:t>
            </a:r>
          </a:p>
          <a:p>
            <a:pPr>
              <a:defRPr/>
            </a:pPr>
            <a:endParaRPr lang="en-CA" sz="2400" dirty="0"/>
          </a:p>
          <a:p>
            <a:pPr marL="342900" indent="-342900">
              <a:buFont typeface="Arial"/>
              <a:buChar char="•"/>
              <a:defRPr/>
            </a:pPr>
            <a:r>
              <a:rPr lang="en-CA" sz="2400" dirty="0"/>
              <a:t>carries </a:t>
            </a:r>
            <a:r>
              <a:rPr lang="en-CA" sz="2400" dirty="0" smtClean="0"/>
              <a:t>electrical signals over long </a:t>
            </a:r>
            <a:r>
              <a:rPr lang="en-CA" sz="2400" dirty="0"/>
              <a:t>distances within the nervous </a:t>
            </a:r>
            <a:r>
              <a:rPr lang="en-CA" sz="2400" dirty="0" smtClean="0"/>
              <a:t>system (i.e. the wires of the system)</a:t>
            </a:r>
          </a:p>
          <a:p>
            <a:pPr marL="342900" indent="-342900">
              <a:buFont typeface="Arial"/>
              <a:buChar char="•"/>
              <a:defRPr/>
            </a:pPr>
            <a:endParaRPr lang="en-CA" sz="2400" dirty="0"/>
          </a:p>
          <a:p>
            <a:pPr marL="342900" indent="-342900">
              <a:buFont typeface="Arial"/>
              <a:buChar char="•"/>
              <a:defRPr/>
            </a:pPr>
            <a:r>
              <a:rPr lang="en-US" sz="2400" dirty="0" smtClean="0"/>
              <a:t>encased by </a:t>
            </a:r>
            <a:r>
              <a:rPr lang="en-US" sz="2400" u="sng" dirty="0" smtClean="0"/>
              <a:t>myelin sheath</a:t>
            </a:r>
          </a:p>
          <a:p>
            <a:pPr marL="800100" lvl="1" indent="-342900">
              <a:buFont typeface="Wingdings" charset="2"/>
              <a:buChar char="§"/>
              <a:defRPr/>
            </a:pPr>
            <a:r>
              <a:rPr lang="en-US" sz="2400" dirty="0" smtClean="0"/>
              <a:t>Formed by glial cells</a:t>
            </a:r>
          </a:p>
          <a:p>
            <a:pPr marL="800100" lvl="1" indent="-342900">
              <a:buFont typeface="Wingdings" charset="2"/>
              <a:buChar char="§"/>
              <a:defRPr/>
            </a:pPr>
            <a:r>
              <a:rPr lang="en-US" sz="2400" dirty="0" smtClean="0"/>
              <a:t>Enhances speed of signal conductance</a:t>
            </a:r>
          </a:p>
          <a:p>
            <a:pPr marL="800100" lvl="1" indent="-342900">
              <a:buFont typeface="Wingdings" charset="2"/>
              <a:buChar char="§"/>
              <a:defRPr/>
            </a:pPr>
            <a:r>
              <a:rPr lang="en-US" sz="2400" dirty="0" smtClean="0"/>
              <a:t>Nodes of Ranvier: segments of axon not encased by myelin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892" y="3893218"/>
            <a:ext cx="2796256" cy="296478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179" y="707886"/>
            <a:ext cx="2276394" cy="306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64179" y="1877580"/>
            <a:ext cx="552195" cy="331338"/>
          </a:xfrm>
          <a:prstGeom prst="rect">
            <a:avLst/>
          </a:prstGeom>
          <a:noFill/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48488" y="1460413"/>
            <a:ext cx="5040312" cy="5257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spcAft>
                <a:spcPts val="0"/>
              </a:spcAft>
              <a:buNone/>
              <a:defRPr/>
            </a:pPr>
            <a:endParaRPr lang="en-CA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5999" y="229064"/>
            <a:ext cx="8047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Structure and Function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999" y="1431275"/>
            <a:ext cx="43209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>
              <a:spcAft>
                <a:spcPts val="0"/>
              </a:spcAft>
              <a:defRPr/>
            </a:pPr>
            <a:r>
              <a:rPr lang="en-CA" sz="2800" dirty="0" smtClean="0"/>
              <a:t>4. Terminal </a:t>
            </a:r>
            <a:r>
              <a:rPr lang="en-CA" sz="2800" dirty="0" err="1" smtClean="0"/>
              <a:t>Boutons</a:t>
            </a:r>
            <a:r>
              <a:rPr lang="en-CA" sz="2800" dirty="0" smtClean="0"/>
              <a:t> (buttons)</a:t>
            </a:r>
          </a:p>
          <a:p>
            <a:pPr marL="45720">
              <a:spcAft>
                <a:spcPts val="0"/>
              </a:spcAft>
              <a:defRPr/>
            </a:pPr>
            <a:endParaRPr lang="en-CA" sz="2800" dirty="0" smtClean="0"/>
          </a:p>
          <a:p>
            <a:pPr marL="331470" indent="-285750">
              <a:spcAft>
                <a:spcPts val="0"/>
              </a:spcAft>
              <a:buFont typeface="Arial"/>
              <a:buChar char="•"/>
              <a:defRPr/>
            </a:pPr>
            <a:r>
              <a:rPr lang="en-CA" sz="2400" dirty="0" smtClean="0"/>
              <a:t>region </a:t>
            </a:r>
            <a:r>
              <a:rPr lang="en-CA" sz="2400" dirty="0"/>
              <a:t>that makes contact with other neurons or </a:t>
            </a:r>
            <a:r>
              <a:rPr lang="en-CA" sz="2400" dirty="0" smtClean="0"/>
              <a:t>cells (typically contacts dendrites of other neurons)</a:t>
            </a:r>
          </a:p>
          <a:p>
            <a:pPr marL="331470" indent="-285750">
              <a:spcAft>
                <a:spcPts val="0"/>
              </a:spcAft>
              <a:buFont typeface="Arial"/>
              <a:buChar char="•"/>
              <a:defRPr/>
            </a:pPr>
            <a:endParaRPr lang="en-CA" sz="2400" dirty="0"/>
          </a:p>
          <a:p>
            <a:pPr marL="331470" indent="-285750">
              <a:spcAft>
                <a:spcPts val="0"/>
              </a:spcAft>
              <a:buFont typeface="Arial"/>
              <a:buChar char="•"/>
              <a:defRPr/>
            </a:pPr>
            <a:r>
              <a:rPr lang="en-CA" sz="2400" dirty="0">
                <a:sym typeface="Wingdings" pitchFamily="2" charset="2"/>
              </a:rPr>
              <a:t>w</a:t>
            </a:r>
            <a:r>
              <a:rPr lang="en-CA" sz="2400" dirty="0" smtClean="0">
                <a:sym typeface="Wingdings" pitchFamily="2" charset="2"/>
              </a:rPr>
              <a:t>here </a:t>
            </a:r>
            <a:r>
              <a:rPr lang="en-CA" sz="2400" dirty="0">
                <a:sym typeface="Wingdings" pitchFamily="2" charset="2"/>
              </a:rPr>
              <a:t>the </a:t>
            </a:r>
            <a:r>
              <a:rPr lang="en-CA" sz="2400" dirty="0"/>
              <a:t>transfer of information </a:t>
            </a:r>
            <a:r>
              <a:rPr lang="en-CA" sz="2400" dirty="0" smtClean="0"/>
              <a:t>occurs through the release of neurotransmitters</a:t>
            </a:r>
            <a:endParaRPr lang="en-CA" sz="2400" dirty="0"/>
          </a:p>
          <a:p>
            <a:pPr marL="331470" indent="-285750">
              <a:spcAft>
                <a:spcPts val="0"/>
              </a:spcAft>
              <a:buFont typeface="Arial"/>
              <a:buChar char="•"/>
              <a:defRPr/>
            </a:pPr>
            <a:endParaRPr lang="en-CA" sz="2400" dirty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00" y="936950"/>
            <a:ext cx="3011488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00" y="3792538"/>
            <a:ext cx="3263900" cy="306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791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353"/>
            <a:ext cx="9144000" cy="61086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74437" y="0"/>
            <a:ext cx="4714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Summary</a:t>
            </a:r>
            <a:endParaRPr lang="en-US" sz="4000" b="1" dirty="0">
              <a:solidFill>
                <a:srgbClr val="E87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5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9064"/>
            <a:ext cx="9195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E87F33"/>
                </a:solidFill>
              </a:rPr>
              <a:t>Neurons: Resting Membrane Potential</a:t>
            </a:r>
            <a:endParaRPr lang="en-US" sz="4000" b="1" dirty="0">
              <a:solidFill>
                <a:srgbClr val="E87F33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6974" y="1380574"/>
            <a:ext cx="81586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Membrane potential: difference in voltage between inside and outside of cell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 smtClean="0"/>
              <a:t>Due to separation of negative and positive ions across cell membrane</a:t>
            </a:r>
          </a:p>
          <a:p>
            <a:pPr lvl="1"/>
            <a:endParaRPr lang="en-US" sz="2400" dirty="0" smtClean="0"/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Resting membrane potential: membrane potential when neuron is </a:t>
            </a:r>
            <a:r>
              <a:rPr lang="en-US" sz="2400" u="sng" dirty="0" smtClean="0"/>
              <a:t>not</a:t>
            </a:r>
            <a:r>
              <a:rPr lang="en-US" sz="2400" dirty="0" smtClean="0"/>
              <a:t> active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 smtClean="0"/>
              <a:t>negative </a:t>
            </a:r>
            <a:r>
              <a:rPr lang="en-US" sz="2400" dirty="0"/>
              <a:t>charge inside </a:t>
            </a:r>
            <a:r>
              <a:rPr lang="en-US" sz="2400" dirty="0" smtClean="0"/>
              <a:t>cell is higher than outside cell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dirty="0" smtClean="0"/>
              <a:t>Typically -70mV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248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747</Words>
  <Application>Microsoft Macintosh PowerPoint</Application>
  <PresentationFormat>On-screen Show (4:3)</PresentationFormat>
  <Paragraphs>181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Toronto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Nguyen</dc:creator>
  <cp:lastModifiedBy>Robin Nguyen</cp:lastModifiedBy>
  <cp:revision>1</cp:revision>
  <dcterms:created xsi:type="dcterms:W3CDTF">2012-05-27T04:38:49Z</dcterms:created>
  <dcterms:modified xsi:type="dcterms:W3CDTF">2012-05-27T04:41:23Z</dcterms:modified>
</cp:coreProperties>
</file>